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57" r:id="rId3"/>
    <p:sldId id="258" r:id="rId4"/>
    <p:sldId id="263" r:id="rId5"/>
    <p:sldId id="264" r:id="rId6"/>
    <p:sldId id="265" r:id="rId7"/>
    <p:sldId id="266" r:id="rId8"/>
    <p:sldId id="273" r:id="rId9"/>
    <p:sldId id="259" r:id="rId10"/>
    <p:sldId id="267" r:id="rId11"/>
    <p:sldId id="268" r:id="rId12"/>
    <p:sldId id="269" r:id="rId13"/>
    <p:sldId id="270"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3F3FFF"/>
    <a:srgbClr val="96B9F2"/>
    <a:srgbClr val="0066FF"/>
    <a:srgbClr val="7979FF"/>
    <a:srgbClr val="A248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63516" autoAdjust="0"/>
  </p:normalViewPr>
  <p:slideViewPr>
    <p:cSldViewPr>
      <p:cViewPr varScale="1">
        <p:scale>
          <a:sx n="41" d="100"/>
          <a:sy n="41" d="100"/>
        </p:scale>
        <p:origin x="-1272" y="-114"/>
      </p:cViewPr>
      <p:guideLst>
        <p:guide orient="horz" pos="2160"/>
        <p:guide pos="2880"/>
      </p:guideLst>
    </p:cSldViewPr>
  </p:slideViewPr>
  <p:outlineViewPr>
    <p:cViewPr>
      <p:scale>
        <a:sx n="33" d="100"/>
        <a:sy n="33" d="100"/>
      </p:scale>
      <p:origin x="0" y="2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A15FF7F-44E5-4146-AAB4-D4F47C81C0BB}" type="datetimeFigureOut">
              <a:rPr lang="en-US" smtClean="0"/>
              <a:pPr/>
              <a:t>5/17/2012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0B87184-E0AB-4A2D-89E2-ABB483F45AF8}" type="slidenum">
              <a:rPr lang="en-US" smtClean="0"/>
              <a:pPr/>
              <a:t>‹#›</a:t>
            </a:fld>
            <a:endParaRPr lang="en-US"/>
          </a:p>
        </p:txBody>
      </p:sp>
    </p:spTree>
    <p:extLst>
      <p:ext uri="{BB962C8B-B14F-4D97-AF65-F5344CB8AC3E}">
        <p14:creationId xmlns:p14="http://schemas.microsoft.com/office/powerpoint/2010/main" val="842502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F8A8B2A-4CBC-475D-8A4D-4833EC6E4E26}" type="datetimeFigureOut">
              <a:rPr lang="en-US" smtClean="0"/>
              <a:pPr/>
              <a:t>5/17/2012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E3ABD37-5F6A-4443-BFDD-5E7A0E82DB05}" type="slidenum">
              <a:rPr lang="en-US" smtClean="0"/>
              <a:pPr/>
              <a:t>‹#›</a:t>
            </a:fld>
            <a:endParaRPr lang="en-US"/>
          </a:p>
        </p:txBody>
      </p:sp>
    </p:spTree>
    <p:extLst>
      <p:ext uri="{BB962C8B-B14F-4D97-AF65-F5344CB8AC3E}">
        <p14:creationId xmlns:p14="http://schemas.microsoft.com/office/powerpoint/2010/main" val="3699542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 addresses </a:t>
            </a:r>
            <a:r>
              <a:rPr lang="en-US" baseline="0" dirty="0" smtClean="0"/>
              <a:t>the </a:t>
            </a:r>
            <a:r>
              <a:rPr lang="en-US" baseline="0" dirty="0" smtClean="0"/>
              <a:t>service-aspect of maintenance. We are often so busy trying to provide excellent guest service that we miss the value of effective maintenance. Guest complaints are something everybody has and nobody wants. You can, however, reduce guest complaints by 30% or more with SynergyMMS. With that in mind, an effective maintenance program is worth a closer look.</a:t>
            </a:r>
            <a:endParaRPr lang="en-US" dirty="0"/>
          </a:p>
        </p:txBody>
      </p:sp>
      <p:sp>
        <p:nvSpPr>
          <p:cNvPr id="4" name="Slide Number Placeholder 3"/>
          <p:cNvSpPr>
            <a:spLocks noGrp="1"/>
          </p:cNvSpPr>
          <p:nvPr>
            <p:ph type="sldNum" sz="quarter" idx="10"/>
          </p:nvPr>
        </p:nvSpPr>
        <p:spPr/>
        <p:txBody>
          <a:bodyPr/>
          <a:lstStyle/>
          <a:p>
            <a:fld id="{9E3ABD37-5F6A-4443-BFDD-5E7A0E82DB0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complete suite is entirely scalable</a:t>
            </a:r>
            <a:r>
              <a:rPr lang="en-US" baseline="0" dirty="0" smtClean="0"/>
              <a:t> to support a property with 80 rooms or 3,000. Our deployment and support methods respect the most stringent IT requirements of our many customers both in the U.S. and in other countries.</a:t>
            </a:r>
            <a:endParaRPr lang="en-US" dirty="0"/>
          </a:p>
        </p:txBody>
      </p:sp>
      <p:sp>
        <p:nvSpPr>
          <p:cNvPr id="4" name="Slide Number Placeholder 3"/>
          <p:cNvSpPr>
            <a:spLocks noGrp="1"/>
          </p:cNvSpPr>
          <p:nvPr>
            <p:ph type="sldNum" sz="quarter" idx="10"/>
          </p:nvPr>
        </p:nvSpPr>
        <p:spPr/>
        <p:txBody>
          <a:bodyPr/>
          <a:lstStyle/>
          <a:p>
            <a:fld id="{9E3ABD37-5F6A-4443-BFDD-5E7A0E82DB0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lots of products that claim to manage maintenance</a:t>
            </a:r>
            <a:r>
              <a:rPr lang="en-US" baseline="0" dirty="0" smtClean="0"/>
              <a:t> so how is ours any different, you may ask. </a:t>
            </a:r>
            <a:r>
              <a:rPr lang="en-US" dirty="0" smtClean="0"/>
              <a:t>In a recent independent study SynergyMMS was compared with</a:t>
            </a:r>
            <a:r>
              <a:rPr lang="en-US" baseline="0" dirty="0" smtClean="0"/>
              <a:t> 6 other leading competitors and SynergyMMS was selected as the best choice based on ease of use, feature set and price – in that order. </a:t>
            </a:r>
          </a:p>
          <a:p>
            <a:r>
              <a:rPr lang="en-US" dirty="0" smtClean="0"/>
              <a:t>We have spent the last </a:t>
            </a:r>
            <a:r>
              <a:rPr lang="en-US" baseline="0" dirty="0" smtClean="0"/>
              <a:t>30 years in business specializing in a single vertical – hospitality. Our intimate understanding of hospitality operations and our appreciation for the unique levels of involvement among the different departments and personnel sets us apart.</a:t>
            </a:r>
            <a:endParaRPr lang="en-US" dirty="0"/>
          </a:p>
        </p:txBody>
      </p:sp>
      <p:sp>
        <p:nvSpPr>
          <p:cNvPr id="4" name="Slide Number Placeholder 3"/>
          <p:cNvSpPr>
            <a:spLocks noGrp="1"/>
          </p:cNvSpPr>
          <p:nvPr>
            <p:ph type="sldNum" sz="quarter" idx="10"/>
          </p:nvPr>
        </p:nvSpPr>
        <p:spPr/>
        <p:txBody>
          <a:bodyPr/>
          <a:lstStyle/>
          <a:p>
            <a:fld id="{9E3ABD37-5F6A-4443-BFDD-5E7A0E82DB0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you are still looking for a good reason to justify an effective maintenance program, here you go. This is a case study illustrating some of the financial benefits of SynergyMMS. You can see that just after the program was implemented and guest compensation fell almost to zero. Guest complaints also dropped by an amazing 30%! As we all know, guest compensation is how we make up for a troubled stay and it comes right off of the bottom line. You can also see that a year later, the property is going strong saving an average $1,500 per month in guest comps with SynergyMMS. </a:t>
            </a:r>
            <a:endParaRPr lang="en-US" dirty="0"/>
          </a:p>
        </p:txBody>
      </p:sp>
      <p:sp>
        <p:nvSpPr>
          <p:cNvPr id="4" name="Slide Number Placeholder 3"/>
          <p:cNvSpPr>
            <a:spLocks noGrp="1"/>
          </p:cNvSpPr>
          <p:nvPr>
            <p:ph type="sldNum" sz="quarter" idx="10"/>
          </p:nvPr>
        </p:nvSpPr>
        <p:spPr/>
        <p:txBody>
          <a:bodyPr/>
          <a:lstStyle/>
          <a:p>
            <a:fld id="{9E3ABD37-5F6A-4443-BFDD-5E7A0E82DB0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summary, a comprehensive maintenance</a:t>
            </a:r>
            <a:r>
              <a:rPr lang="en-US" baseline="0" dirty="0" smtClean="0"/>
              <a:t> program will save you money and improve the quality of the guest’s experience. It will also result in an increase in staff efficiency and accountability. </a:t>
            </a:r>
            <a:r>
              <a:rPr lang="en-US" dirty="0" smtClean="0"/>
              <a:t>You don’t have to manage</a:t>
            </a:r>
            <a:r>
              <a:rPr lang="en-US" baseline="0" dirty="0" smtClean="0"/>
              <a:t> maintenance, but if you don’t, it will manage you.</a:t>
            </a:r>
          </a:p>
          <a:p>
            <a:endParaRPr lang="en-US" baseline="0" dirty="0" smtClean="0"/>
          </a:p>
          <a:p>
            <a:r>
              <a:rPr lang="en-US" baseline="0" dirty="0" smtClean="0"/>
              <a:t>Thank you.</a:t>
            </a:r>
            <a:endParaRPr lang="en-US" dirty="0"/>
          </a:p>
        </p:txBody>
      </p:sp>
      <p:sp>
        <p:nvSpPr>
          <p:cNvPr id="4" name="Slide Number Placeholder 3"/>
          <p:cNvSpPr>
            <a:spLocks noGrp="1"/>
          </p:cNvSpPr>
          <p:nvPr>
            <p:ph type="sldNum" sz="quarter" idx="10"/>
          </p:nvPr>
        </p:nvSpPr>
        <p:spPr/>
        <p:txBody>
          <a:bodyPr/>
          <a:lstStyle/>
          <a:p>
            <a:fld id="{9E3ABD37-5F6A-4443-BFDD-5E7A0E82DB05}"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Hospitality</a:t>
            </a:r>
            <a:r>
              <a:rPr lang="en-US" baseline="0" dirty="0" smtClean="0"/>
              <a:t> maintenance is like a puzzle. The complexity of that puzzle depends on the environment in each property, the local market, and the economy. Often, maintenance is postponed or skipped due to limited resources, but this only delays problems which are likely to become much more severe. </a:t>
            </a:r>
            <a:r>
              <a:rPr lang="en-US" dirty="0" smtClean="0"/>
              <a:t>But maintenance isn’t just fixing things,</a:t>
            </a:r>
            <a:r>
              <a:rPr lang="en-US" baseline="0" dirty="0" smtClean="0"/>
              <a:t> how well you maintain a property will have an impact on guest loyalty.</a:t>
            </a:r>
            <a:r>
              <a:rPr lang="en-US" dirty="0" smtClean="0"/>
              <a:t> </a:t>
            </a:r>
            <a:r>
              <a:rPr lang="en-US" baseline="0" dirty="0" smtClean="0"/>
              <a:t>All hotels have beds, televisions and marble-top sinks. What sets you apart is your service and the quality of the property. </a:t>
            </a:r>
            <a:r>
              <a:rPr lang="en-US" dirty="0" smtClean="0"/>
              <a:t>The effort put forth</a:t>
            </a:r>
            <a:r>
              <a:rPr lang="en-US" baseline="0" dirty="0" smtClean="0"/>
              <a:t> in preserving the asset and equipment will reflect in the guest satisfaction scores and the bottom line. </a:t>
            </a:r>
            <a:endParaRPr lang="en-US" dirty="0" smtClean="0"/>
          </a:p>
          <a:p>
            <a:endParaRPr lang="en-US" dirty="0"/>
          </a:p>
        </p:txBody>
      </p:sp>
      <p:sp>
        <p:nvSpPr>
          <p:cNvPr id="4" name="Slide Number Placeholder 3"/>
          <p:cNvSpPr>
            <a:spLocks noGrp="1"/>
          </p:cNvSpPr>
          <p:nvPr>
            <p:ph type="sldNum" sz="quarter" idx="10"/>
          </p:nvPr>
        </p:nvSpPr>
        <p:spPr/>
        <p:txBody>
          <a:bodyPr/>
          <a:lstStyle/>
          <a:p>
            <a:fld id="{9E3ABD37-5F6A-4443-BFDD-5E7A0E82DB0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Hospitality</a:t>
            </a:r>
            <a:r>
              <a:rPr lang="en-US" baseline="0" dirty="0" smtClean="0"/>
              <a:t> maintenance is no easy task as it requires coordination between departments and flexibility around occupancy. Limited staffing can make it difficult to complete scheduled maintenance since so much effort is placed on putting out fires. The problems are the same everywhere and the economy has not helped matters at all. To better appreciate the situation, it is worth examining the challenges of the individual departments.</a:t>
            </a:r>
            <a:endParaRPr lang="en-US" dirty="0"/>
          </a:p>
        </p:txBody>
      </p:sp>
      <p:sp>
        <p:nvSpPr>
          <p:cNvPr id="4" name="Slide Number Placeholder 3"/>
          <p:cNvSpPr>
            <a:spLocks noGrp="1"/>
          </p:cNvSpPr>
          <p:nvPr>
            <p:ph type="sldNum" sz="quarter" idx="10"/>
          </p:nvPr>
        </p:nvSpPr>
        <p:spPr/>
        <p:txBody>
          <a:bodyPr/>
          <a:lstStyle/>
          <a:p>
            <a:fld id="{9E3ABD37-5F6A-4443-BFDD-5E7A0E82DB0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folks are constantly on the phone and often the nerve center for calls. They are a primary point of contact for the guests and have only a few seconds to accurately record issues.</a:t>
            </a:r>
            <a:endParaRPr lang="en-US" dirty="0"/>
          </a:p>
        </p:txBody>
      </p:sp>
      <p:sp>
        <p:nvSpPr>
          <p:cNvPr id="4" name="Slide Number Placeholder 3"/>
          <p:cNvSpPr>
            <a:spLocks noGrp="1"/>
          </p:cNvSpPr>
          <p:nvPr>
            <p:ph type="sldNum" sz="quarter" idx="10"/>
          </p:nvPr>
        </p:nvSpPr>
        <p:spPr/>
        <p:txBody>
          <a:bodyPr/>
          <a:lstStyle/>
          <a:p>
            <a:fld id="{9E3ABD37-5F6A-4443-BFDD-5E7A0E82DB0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Management needs information in order to make</a:t>
            </a:r>
            <a:r>
              <a:rPr lang="en-US" baseline="0" dirty="0" smtClean="0"/>
              <a:t> decisions. They need real-time data and historical data that is easy to understand and makes sense and they need it now.</a:t>
            </a:r>
            <a:endParaRPr lang="en-US" dirty="0"/>
          </a:p>
        </p:txBody>
      </p:sp>
      <p:sp>
        <p:nvSpPr>
          <p:cNvPr id="4" name="Slide Number Placeholder 3"/>
          <p:cNvSpPr>
            <a:spLocks noGrp="1"/>
          </p:cNvSpPr>
          <p:nvPr>
            <p:ph type="sldNum" sz="quarter" idx="10"/>
          </p:nvPr>
        </p:nvSpPr>
        <p:spPr/>
        <p:txBody>
          <a:bodyPr/>
          <a:lstStyle/>
          <a:p>
            <a:fld id="{9E3ABD37-5F6A-4443-BFDD-5E7A0E82DB0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Housekeepers</a:t>
            </a:r>
            <a:r>
              <a:rPr lang="en-US" baseline="0" dirty="0" smtClean="0"/>
              <a:t> are the eyes and ears of the property. They are constantly in the rooms and often are the primary means of discovering issues. They are also the least technical, do not typically have access to computers and may not speak English as their first language. </a:t>
            </a:r>
            <a:endParaRPr lang="en-US" dirty="0"/>
          </a:p>
        </p:txBody>
      </p:sp>
      <p:sp>
        <p:nvSpPr>
          <p:cNvPr id="4" name="Slide Number Placeholder 3"/>
          <p:cNvSpPr>
            <a:spLocks noGrp="1"/>
          </p:cNvSpPr>
          <p:nvPr>
            <p:ph type="sldNum" sz="quarter" idx="10"/>
          </p:nvPr>
        </p:nvSpPr>
        <p:spPr/>
        <p:txBody>
          <a:bodyPr/>
          <a:lstStyle/>
          <a:p>
            <a:fld id="{9E3ABD37-5F6A-4443-BFDD-5E7A0E82DB0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t>
            </a:r>
            <a:r>
              <a:rPr lang="en-US" baseline="0" dirty="0" smtClean="0"/>
              <a:t> Engineer’s time is best spent fixing something not riding elevators. They need their information on the move and also require constant, yet discreet, communication. </a:t>
            </a:r>
            <a:endParaRPr lang="en-US" dirty="0"/>
          </a:p>
        </p:txBody>
      </p:sp>
      <p:sp>
        <p:nvSpPr>
          <p:cNvPr id="4" name="Slide Number Placeholder 3"/>
          <p:cNvSpPr>
            <a:spLocks noGrp="1"/>
          </p:cNvSpPr>
          <p:nvPr>
            <p:ph type="sldNum" sz="quarter" idx="10"/>
          </p:nvPr>
        </p:nvSpPr>
        <p:spPr/>
        <p:txBody>
          <a:bodyPr/>
          <a:lstStyle/>
          <a:p>
            <a:fld id="{9E3ABD37-5F6A-4443-BFDD-5E7A0E82DB0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Taking</a:t>
            </a:r>
            <a:r>
              <a:rPr lang="en-US" baseline="0" dirty="0" smtClean="0"/>
              <a:t> the challenges of the departments into consideration, Front Desk doesn’t have time, Housekeepers don’t speak English or use computers, Engineers are never at their desk and Management needs information NOW! Does that sound about right?</a:t>
            </a:r>
            <a:endParaRPr lang="en-US" dirty="0"/>
          </a:p>
        </p:txBody>
      </p:sp>
      <p:sp>
        <p:nvSpPr>
          <p:cNvPr id="4" name="Slide Number Placeholder 3"/>
          <p:cNvSpPr>
            <a:spLocks noGrp="1"/>
          </p:cNvSpPr>
          <p:nvPr>
            <p:ph type="sldNum" sz="quarter" idx="10"/>
          </p:nvPr>
        </p:nvSpPr>
        <p:spPr/>
        <p:txBody>
          <a:bodyPr/>
          <a:lstStyle/>
          <a:p>
            <a:fld id="{9E3ABD37-5F6A-4443-BFDD-5E7A0E82DB0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of the issues identified</a:t>
            </a:r>
            <a:r>
              <a:rPr lang="en-US" baseline="0" dirty="0" smtClean="0"/>
              <a:t> on the previous slides are handled with SynergyMMS. The feature set and multiple interfaces are designed to reach individuals where they are comfortable and effective. Entering data is extremely fast and easy. Multilingual interfaces support staff members needs. Mobile tools and messaging keeps mobile personnel in touch while on the move and automated report delivery provide the information needed in real-time.</a:t>
            </a:r>
            <a:endParaRPr lang="en-US" dirty="0"/>
          </a:p>
        </p:txBody>
      </p:sp>
      <p:sp>
        <p:nvSpPr>
          <p:cNvPr id="4" name="Slide Number Placeholder 3"/>
          <p:cNvSpPr>
            <a:spLocks noGrp="1"/>
          </p:cNvSpPr>
          <p:nvPr>
            <p:ph type="sldNum" sz="quarter" idx="10"/>
          </p:nvPr>
        </p:nvSpPr>
        <p:spPr/>
        <p:txBody>
          <a:bodyPr/>
          <a:lstStyle/>
          <a:p>
            <a:fld id="{9E3ABD37-5F6A-4443-BFDD-5E7A0E82DB0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637BB6B-EE1B-48FB-8575-0D55C373DE88}" type="datetimeFigureOut">
              <a:rPr lang="en-US" smtClean="0"/>
              <a:pPr/>
              <a:t>5/17/2012</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37BB6B-EE1B-48FB-8575-0D55C373DE88}" type="datetimeFigureOut">
              <a:rPr lang="en-US" smtClean="0"/>
              <a:pPr/>
              <a:t>5/17/2012</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37BB6B-EE1B-48FB-8575-0D55C373DE88}" type="datetimeFigureOut">
              <a:rPr lang="en-US" smtClean="0"/>
              <a:pPr/>
              <a:t>5/17/2012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37BB6B-EE1B-48FB-8575-0D55C373DE88}" type="datetimeFigureOut">
              <a:rPr lang="en-US" smtClean="0"/>
              <a:pPr/>
              <a:t>5/17/2012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637BB6B-EE1B-48FB-8575-0D55C373DE88}" type="datetimeFigureOut">
              <a:rPr lang="en-US" smtClean="0"/>
              <a:pPr/>
              <a:t>5/17/2012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37BB6B-EE1B-48FB-8575-0D55C373DE88}" type="datetimeFigureOut">
              <a:rPr lang="en-US" smtClean="0"/>
              <a:pPr/>
              <a:t>5/17/2012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637BB6B-EE1B-48FB-8575-0D55C373DE88}" type="datetimeFigureOut">
              <a:rPr lang="en-US" smtClean="0"/>
              <a:pPr/>
              <a:t>5/17/2012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637BB6B-EE1B-48FB-8575-0D55C373DE88}" type="datetimeFigureOut">
              <a:rPr lang="en-US" smtClean="0"/>
              <a:pPr/>
              <a:t>5/17/2012</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7BB6B-EE1B-48FB-8575-0D55C373DE88}" type="datetimeFigureOut">
              <a:rPr lang="en-US" smtClean="0"/>
              <a:pPr/>
              <a:t>5/17/2012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37BB6B-EE1B-48FB-8575-0D55C373DE88}" type="datetimeFigureOut">
              <a:rPr lang="en-US" smtClean="0"/>
              <a:pPr/>
              <a:t>5/17/2012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a:t>‹#›</a:t>
            </a:fld>
            <a:endParaRPr kumimoji="0"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E637BB6B-EE1B-48FB-8575-0D55C373DE88}" type="datetimeFigureOut">
              <a:rPr lang="en-US" smtClean="0"/>
              <a:pPr/>
              <a:t>5/17/2012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637BB6B-EE1B-48FB-8575-0D55C373DE88}" type="datetimeFigureOut">
              <a:rPr lang="en-US" smtClean="0"/>
              <a:pPr/>
              <a:t>5/17/2012</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71600"/>
            <a:ext cx="6480048" cy="2301240"/>
          </a:xfrm>
          <a:ln>
            <a:noFill/>
          </a:ln>
        </p:spPr>
        <p:txBody>
          <a:bodyPr>
            <a:noAutofit/>
          </a:bodyPr>
          <a:lstStyle/>
          <a:p>
            <a:r>
              <a:rPr lang="en-US" sz="5400" cap="none" dirty="0" smtClean="0">
                <a:ln w="5000" cmpd="sng">
                  <a:solidFill>
                    <a:srgbClr val="96B9F2"/>
                  </a:solidFill>
                  <a:prstDash val="solid"/>
                </a:ln>
                <a:solidFill>
                  <a:srgbClr val="96B9F2"/>
                </a:solidFill>
                <a:effectLst>
                  <a:outerShdw blurRad="50800" dist="38100" dir="8100000" algn="tr" rotWithShape="0">
                    <a:schemeClr val="bg1"/>
                  </a:outerShdw>
                </a:effectLst>
                <a:latin typeface="Arial Unicode MS" pitchFamily="34" charset="-128"/>
                <a:ea typeface="Arial Unicode MS" pitchFamily="34" charset="-128"/>
                <a:cs typeface="Arial Unicode MS" pitchFamily="34" charset="-128"/>
              </a:rPr>
              <a:t>Solving the Puzzle of Maintenance in Hospitality</a:t>
            </a:r>
            <a:endParaRPr lang="en-US" sz="5400" cap="none" dirty="0">
              <a:ln w="5000" cmpd="sng">
                <a:solidFill>
                  <a:srgbClr val="96B9F2"/>
                </a:solidFill>
                <a:prstDash val="solid"/>
              </a:ln>
              <a:solidFill>
                <a:srgbClr val="96B9F2"/>
              </a:solidFill>
              <a:effectLst>
                <a:outerShdw blurRad="50800" dist="38100" dir="8100000" algn="tr" rotWithShape="0">
                  <a:schemeClr val="bg1"/>
                </a:outerShdw>
              </a:effectLst>
              <a:latin typeface="Arial Unicode MS" pitchFamily="34" charset="-128"/>
              <a:ea typeface="Arial Unicode MS" pitchFamily="34" charset="-128"/>
              <a:cs typeface="Arial Unicode MS" pitchFamily="34" charset="-128"/>
            </a:endParaRPr>
          </a:p>
        </p:txBody>
      </p:sp>
      <p:sp>
        <p:nvSpPr>
          <p:cNvPr id="3" name="Subtitle 2"/>
          <p:cNvSpPr>
            <a:spLocks noGrp="1"/>
          </p:cNvSpPr>
          <p:nvPr>
            <p:ph type="subTitle" idx="1"/>
          </p:nvPr>
        </p:nvSpPr>
        <p:spPr>
          <a:xfrm>
            <a:off x="533400" y="2895600"/>
            <a:ext cx="6480048" cy="1752600"/>
          </a:xfrm>
        </p:spPr>
        <p:txBody>
          <a:bodyPr/>
          <a:lstStyle/>
          <a:p>
            <a:r>
              <a:rPr lang="en-US" dirty="0" smtClean="0"/>
              <a:t>Delivering the ultimate guest satisfaction by improving staff efficiency and accountability</a:t>
            </a:r>
            <a:endParaRPr lang="en-US" dirty="0"/>
          </a:p>
        </p:txBody>
      </p:sp>
      <p:grpSp>
        <p:nvGrpSpPr>
          <p:cNvPr id="12" name="Group 11"/>
          <p:cNvGrpSpPr>
            <a:grpSpLocks noChangeAspect="1"/>
          </p:cNvGrpSpPr>
          <p:nvPr/>
        </p:nvGrpSpPr>
        <p:grpSpPr>
          <a:xfrm>
            <a:off x="152400" y="4800600"/>
            <a:ext cx="8763000" cy="1981200"/>
            <a:chOff x="76200" y="4800600"/>
            <a:chExt cx="8763000" cy="1981200"/>
          </a:xfrm>
        </p:grpSpPr>
        <p:pic>
          <p:nvPicPr>
            <p:cNvPr id="7" name="Picture 2" descr="\\.psf\Home\Documents\Marketing\SynergyMMS\puzzle-photo.gif"/>
            <p:cNvPicPr>
              <a:picLocks noChangeAspect="1" noChangeArrowheads="1"/>
            </p:cNvPicPr>
            <p:nvPr/>
          </p:nvPicPr>
          <p:blipFill>
            <a:blip r:embed="rId3" cstate="print"/>
            <a:srcRect/>
            <a:stretch>
              <a:fillRect/>
            </a:stretch>
          </p:blipFill>
          <p:spPr bwMode="auto">
            <a:xfrm>
              <a:off x="76200" y="4988357"/>
              <a:ext cx="2389983" cy="1793443"/>
            </a:xfrm>
            <a:prstGeom prst="rect">
              <a:avLst/>
            </a:prstGeom>
            <a:noFill/>
            <a:effectLst>
              <a:outerShdw blurRad="50800" dist="38100" dir="2700000" algn="tl" rotWithShape="0">
                <a:prstClr val="black">
                  <a:alpha val="40000"/>
                </a:prstClr>
              </a:outerShdw>
            </a:effectLst>
          </p:spPr>
        </p:pic>
        <p:grpSp>
          <p:nvGrpSpPr>
            <p:cNvPr id="10" name="Group 9"/>
            <p:cNvGrpSpPr/>
            <p:nvPr/>
          </p:nvGrpSpPr>
          <p:grpSpPr>
            <a:xfrm>
              <a:off x="1905000" y="4800600"/>
              <a:ext cx="6705600" cy="1446550"/>
              <a:chOff x="1447800" y="457200"/>
              <a:chExt cx="6705600" cy="1446550"/>
            </a:xfrm>
          </p:grpSpPr>
          <p:sp>
            <p:nvSpPr>
              <p:cNvPr id="8" name="TextBox 7"/>
              <p:cNvSpPr txBox="1"/>
              <p:nvPr/>
            </p:nvSpPr>
            <p:spPr>
              <a:xfrm>
                <a:off x="1447800" y="457200"/>
                <a:ext cx="6553200" cy="1446550"/>
              </a:xfrm>
              <a:prstGeom prst="rect">
                <a:avLst/>
              </a:prstGeom>
              <a:noFill/>
            </p:spPr>
            <p:txBody>
              <a:bodyPr wrap="square" rtlCol="0">
                <a:spAutoFit/>
              </a:bodyPr>
              <a:lstStyle/>
              <a:p>
                <a:r>
                  <a:rPr lang="en-US" sz="8800" dirty="0" smtClean="0">
                    <a:effectLst>
                      <a:outerShdw blurRad="50800" dist="38100" dir="2700000" algn="tl" rotWithShape="0">
                        <a:prstClr val="black">
                          <a:alpha val="40000"/>
                        </a:prstClr>
                      </a:outerShdw>
                    </a:effectLst>
                    <a:latin typeface="Eurostile" pitchFamily="34" charset="0"/>
                  </a:rPr>
                  <a:t>Synergy</a:t>
                </a:r>
                <a:r>
                  <a:rPr lang="en-US" sz="8800" b="1" dirty="0" smtClean="0">
                    <a:solidFill>
                      <a:srgbClr val="0033CC"/>
                    </a:solidFill>
                    <a:effectLst>
                      <a:outerShdw blurRad="50800" dist="38100" dir="2700000" algn="tl" rotWithShape="0">
                        <a:prstClr val="black">
                          <a:alpha val="40000"/>
                        </a:prstClr>
                      </a:outerShdw>
                    </a:effectLst>
                    <a:latin typeface="Eurostile" pitchFamily="34" charset="0"/>
                  </a:rPr>
                  <a:t>MMS</a:t>
                </a:r>
                <a:endParaRPr lang="en-US" sz="8800" b="1" baseline="30000" dirty="0">
                  <a:solidFill>
                    <a:srgbClr val="0033CC"/>
                  </a:solidFill>
                  <a:effectLst>
                    <a:outerShdw blurRad="50800" dist="38100" dir="2700000" algn="tl" rotWithShape="0">
                      <a:prstClr val="black">
                        <a:alpha val="40000"/>
                      </a:prstClr>
                    </a:outerShdw>
                  </a:effectLst>
                  <a:latin typeface="Eurostile" pitchFamily="34" charset="0"/>
                </a:endParaRPr>
              </a:p>
            </p:txBody>
          </p:sp>
          <p:sp>
            <p:nvSpPr>
              <p:cNvPr id="9" name="TextBox 8"/>
              <p:cNvSpPr txBox="1"/>
              <p:nvPr/>
            </p:nvSpPr>
            <p:spPr>
              <a:xfrm>
                <a:off x="7848600" y="762000"/>
                <a:ext cx="304800" cy="400110"/>
              </a:xfrm>
              <a:prstGeom prst="rect">
                <a:avLst/>
              </a:prstGeom>
              <a:noFill/>
            </p:spPr>
            <p:txBody>
              <a:bodyPr wrap="square" rtlCol="0">
                <a:spAutoFit/>
              </a:bodyPr>
              <a:lstStyle/>
              <a:p>
                <a:r>
                  <a:rPr lang="en-US" sz="2000" b="1" baseline="30000" dirty="0" smtClean="0">
                    <a:latin typeface="Eurostile" pitchFamily="34" charset="0"/>
                  </a:rPr>
                  <a:t>®</a:t>
                </a:r>
                <a:endParaRPr lang="en-US" sz="2000" dirty="0"/>
              </a:p>
            </p:txBody>
          </p:sp>
        </p:grpSp>
        <p:sp>
          <p:nvSpPr>
            <p:cNvPr id="11" name="TextBox 10"/>
            <p:cNvSpPr txBox="1"/>
            <p:nvPr/>
          </p:nvSpPr>
          <p:spPr>
            <a:xfrm>
              <a:off x="1981200" y="6091535"/>
              <a:ext cx="6858000" cy="461665"/>
            </a:xfrm>
            <a:prstGeom prst="rect">
              <a:avLst/>
            </a:prstGeom>
            <a:noFill/>
          </p:spPr>
          <p:txBody>
            <a:bodyPr wrap="square" rtlCol="0">
              <a:spAutoFit/>
            </a:bodyPr>
            <a:lstStyle/>
            <a:p>
              <a:r>
                <a:rPr lang="en-US" sz="2400" spc="500" dirty="0" smtClean="0">
                  <a:effectLst>
                    <a:outerShdw blurRad="50800" dist="38100" dir="2700000" algn="tl" rotWithShape="0">
                      <a:prstClr val="black">
                        <a:alpha val="40000"/>
                      </a:prstClr>
                    </a:outerShdw>
                  </a:effectLst>
                  <a:latin typeface="Eurostile" pitchFamily="34" charset="0"/>
                </a:rPr>
                <a:t>Maintenance Management System</a:t>
              </a:r>
              <a:endParaRPr lang="en-US" sz="2400" spc="500" dirty="0">
                <a:effectLst>
                  <a:outerShdw blurRad="50800" dist="38100" dir="2700000" algn="tl" rotWithShape="0">
                    <a:prstClr val="black">
                      <a:alpha val="40000"/>
                    </a:prstClr>
                  </a:outerShdw>
                </a:effectLst>
                <a:latin typeface="Eurostile" pitchFamily="34" charset="0"/>
              </a:endParaRPr>
            </a:p>
          </p:txBody>
        </p:sp>
      </p:grpSp>
    </p:spTree>
  </p:cSld>
  <p:clrMapOvr>
    <a:masterClrMapping/>
  </p:clrMapOvr>
  <p:transition advTm="32436">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Synergy</a:t>
            </a:r>
            <a:r>
              <a:rPr lang="en-US" sz="3200" b="1" dirty="0" smtClean="0">
                <a:solidFill>
                  <a:srgbClr val="0033CC"/>
                </a:solidFill>
              </a:rPr>
              <a:t>MMS</a:t>
            </a:r>
            <a:r>
              <a:rPr lang="en-US" sz="3200" dirty="0" smtClean="0"/>
              <a:t> offers a complete suite of helpful and intuitive tools</a:t>
            </a:r>
            <a:endParaRPr lang="en-US" sz="3200" dirty="0"/>
          </a:p>
        </p:txBody>
      </p:sp>
      <p:sp>
        <p:nvSpPr>
          <p:cNvPr id="3" name="Content Placeholder 2"/>
          <p:cNvSpPr>
            <a:spLocks noGrp="1"/>
          </p:cNvSpPr>
          <p:nvPr>
            <p:ph idx="1"/>
          </p:nvPr>
        </p:nvSpPr>
        <p:spPr/>
        <p:txBody>
          <a:bodyPr/>
          <a:lstStyle/>
          <a:p>
            <a:pPr>
              <a:buClr>
                <a:srgbClr val="96B9F2"/>
              </a:buClr>
            </a:pPr>
            <a:r>
              <a:rPr lang="en-US" sz="2400" dirty="0" smtClean="0"/>
              <a:t>Room/Equipment Preventive Maintenance</a:t>
            </a:r>
          </a:p>
          <a:p>
            <a:pPr>
              <a:buClr>
                <a:srgbClr val="96B9F2"/>
              </a:buClr>
            </a:pPr>
            <a:r>
              <a:rPr lang="en-US" sz="2400" dirty="0" smtClean="0"/>
              <a:t>Unplanned Maintenance Requests</a:t>
            </a:r>
          </a:p>
          <a:p>
            <a:pPr>
              <a:buClr>
                <a:srgbClr val="96B9F2"/>
              </a:buClr>
            </a:pPr>
            <a:r>
              <a:rPr lang="en-US" sz="2400" dirty="0" smtClean="0"/>
              <a:t>Guest Requests</a:t>
            </a:r>
          </a:p>
          <a:p>
            <a:pPr>
              <a:buClr>
                <a:srgbClr val="96B9F2"/>
              </a:buClr>
            </a:pPr>
            <a:r>
              <a:rPr lang="en-US" sz="2400" dirty="0" smtClean="0"/>
              <a:t>Intelligent Dispatching</a:t>
            </a:r>
          </a:p>
          <a:p>
            <a:pPr>
              <a:buClr>
                <a:srgbClr val="96B9F2"/>
              </a:buClr>
            </a:pPr>
            <a:r>
              <a:rPr lang="en-US" sz="2400" dirty="0" smtClean="0"/>
              <a:t>Mobile Application</a:t>
            </a:r>
          </a:p>
          <a:p>
            <a:pPr>
              <a:buClr>
                <a:srgbClr val="96B9F2"/>
              </a:buClr>
            </a:pPr>
            <a:r>
              <a:rPr lang="en-US" sz="2400" dirty="0" smtClean="0"/>
              <a:t>Comprehensive Reports</a:t>
            </a:r>
          </a:p>
          <a:p>
            <a:pPr>
              <a:buNone/>
            </a:pPr>
            <a:endParaRPr lang="en-US" dirty="0"/>
          </a:p>
        </p:txBody>
      </p:sp>
    </p:spTree>
  </p:cSld>
  <p:clrMapOvr>
    <a:masterClrMapping/>
  </p:clrMapOvr>
  <p:transition advTm="14641">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Why Synergy</a:t>
            </a:r>
            <a:r>
              <a:rPr lang="en-US" sz="3200" b="1" dirty="0" smtClean="0">
                <a:solidFill>
                  <a:srgbClr val="0033CC"/>
                </a:solidFill>
              </a:rPr>
              <a:t>MMS</a:t>
            </a:r>
            <a:r>
              <a:rPr lang="en-US" sz="3200" dirty="0" smtClean="0"/>
              <a:t>?</a:t>
            </a:r>
            <a:endParaRPr lang="en-US" sz="3200" dirty="0"/>
          </a:p>
        </p:txBody>
      </p:sp>
      <p:sp>
        <p:nvSpPr>
          <p:cNvPr id="3" name="Content Placeholder 2"/>
          <p:cNvSpPr>
            <a:spLocks noGrp="1"/>
          </p:cNvSpPr>
          <p:nvPr>
            <p:ph idx="1"/>
          </p:nvPr>
        </p:nvSpPr>
        <p:spPr/>
        <p:txBody>
          <a:bodyPr>
            <a:normAutofit/>
          </a:bodyPr>
          <a:lstStyle/>
          <a:p>
            <a:pPr marL="0" indent="0">
              <a:buNone/>
            </a:pPr>
            <a:r>
              <a:rPr lang="en-US" sz="2400" dirty="0" smtClean="0"/>
              <a:t>In an independent study comparing SynergyMMS and 6 other leading CMMS solutions, SynergyMMS was selected as the best product based on three critical criteria:</a:t>
            </a:r>
          </a:p>
          <a:p>
            <a:pPr marL="0" indent="0">
              <a:buNone/>
            </a:pPr>
            <a:endParaRPr lang="en-US" sz="2400" dirty="0" smtClean="0"/>
          </a:p>
          <a:p>
            <a:pPr marL="1655763" indent="519113">
              <a:buClr>
                <a:srgbClr val="96B9F2"/>
              </a:buClr>
              <a:buSzPct val="120000"/>
              <a:buFont typeface="Wingdings 2" pitchFamily="18" charset="2"/>
              <a:buChar char=""/>
            </a:pPr>
            <a:r>
              <a:rPr lang="en-US" sz="2400" dirty="0" smtClean="0"/>
              <a:t>Ease of use</a:t>
            </a:r>
          </a:p>
          <a:p>
            <a:pPr marL="1655763" indent="519113">
              <a:buClr>
                <a:srgbClr val="96B9F2"/>
              </a:buClr>
              <a:buSzPct val="120000"/>
              <a:buFont typeface="Wingdings 2" pitchFamily="18" charset="2"/>
              <a:buChar char=""/>
            </a:pPr>
            <a:r>
              <a:rPr lang="en-US" sz="2400" dirty="0" smtClean="0"/>
              <a:t>Feature Set</a:t>
            </a:r>
          </a:p>
          <a:p>
            <a:pPr marL="1655763" indent="519113">
              <a:buClr>
                <a:srgbClr val="96B9F2"/>
              </a:buClr>
              <a:buSzPct val="120000"/>
              <a:buFont typeface="Wingdings 2" pitchFamily="18" charset="2"/>
              <a:buChar char=""/>
            </a:pPr>
            <a:r>
              <a:rPr lang="en-US" sz="2400" dirty="0" smtClean="0"/>
              <a:t>Price</a:t>
            </a:r>
          </a:p>
          <a:p>
            <a:pPr marL="1371600" indent="-457200">
              <a:buNone/>
            </a:pPr>
            <a:endParaRPr lang="en-US" sz="2400" dirty="0" smtClean="0"/>
          </a:p>
        </p:txBody>
      </p:sp>
    </p:spTree>
  </p:cSld>
  <p:clrMapOvr>
    <a:masterClrMapping/>
  </p:clrMapOvr>
  <p:transition advTm="32937">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Synergy</a:t>
            </a:r>
            <a:r>
              <a:rPr lang="en-US" sz="3200" b="1" dirty="0" smtClean="0">
                <a:solidFill>
                  <a:srgbClr val="0033CC"/>
                </a:solidFill>
              </a:rPr>
              <a:t>MMS</a:t>
            </a:r>
            <a:r>
              <a:rPr lang="en-US" sz="3200" dirty="0" smtClean="0"/>
              <a:t> delivers results</a:t>
            </a:r>
            <a:endParaRPr lang="en-US" sz="3200" dirty="0"/>
          </a:p>
        </p:txBody>
      </p:sp>
      <p:sp>
        <p:nvSpPr>
          <p:cNvPr id="3" name="Content Placeholder 2"/>
          <p:cNvSpPr>
            <a:spLocks noGrp="1"/>
          </p:cNvSpPr>
          <p:nvPr>
            <p:ph idx="1"/>
          </p:nvPr>
        </p:nvSpPr>
        <p:spPr>
          <a:xfrm>
            <a:off x="4114800" y="1295400"/>
            <a:ext cx="4038600" cy="4525963"/>
          </a:xfrm>
        </p:spPr>
        <p:txBody>
          <a:bodyPr>
            <a:normAutofit/>
          </a:bodyPr>
          <a:lstStyle/>
          <a:p>
            <a:pPr marL="0" indent="0">
              <a:buNone/>
            </a:pPr>
            <a:r>
              <a:rPr lang="en-US" sz="2400" dirty="0" smtClean="0"/>
              <a:t>A case study reveals an immediate reduction of guest complaints and related guest compensation.</a:t>
            </a:r>
          </a:p>
          <a:p>
            <a:pPr marL="0" indent="0">
              <a:buNone/>
            </a:pPr>
            <a:endParaRPr lang="en-US" sz="2400" dirty="0" smtClean="0"/>
          </a:p>
          <a:p>
            <a:pPr marL="568325" indent="-331788">
              <a:buClr>
                <a:srgbClr val="96B9F2"/>
              </a:buClr>
              <a:buFont typeface="Wingdings" pitchFamily="2" charset="2"/>
              <a:buChar char=""/>
            </a:pPr>
            <a:r>
              <a:rPr lang="en-US" sz="2400" dirty="0" smtClean="0"/>
              <a:t>Guest Complaints -30%</a:t>
            </a:r>
          </a:p>
          <a:p>
            <a:pPr marL="568325" indent="-331788">
              <a:buClr>
                <a:srgbClr val="96B9F2"/>
              </a:buClr>
              <a:buFont typeface="Wingdings" pitchFamily="2" charset="2"/>
              <a:buChar char=""/>
            </a:pPr>
            <a:r>
              <a:rPr lang="en-US" sz="2400" dirty="0" smtClean="0"/>
              <a:t>Guest Compensation - $1,500/month!</a:t>
            </a:r>
          </a:p>
          <a:p>
            <a:pPr marL="0" indent="0">
              <a:buNone/>
            </a:pPr>
            <a:endParaRPr lang="en-US" sz="2400" dirty="0" smtClean="0"/>
          </a:p>
          <a:p>
            <a:pPr marL="0" indent="0">
              <a:buNone/>
            </a:pPr>
            <a:r>
              <a:rPr lang="en-US" sz="2400" dirty="0" smtClean="0"/>
              <a:t>A year later, the results are still impressive!</a:t>
            </a:r>
          </a:p>
          <a:p>
            <a:pPr marL="568325" indent="-331788">
              <a:buNone/>
            </a:pPr>
            <a:endParaRPr lang="en-US" sz="2400" dirty="0" smtClean="0"/>
          </a:p>
        </p:txBody>
      </p:sp>
      <p:pic>
        <p:nvPicPr>
          <p:cNvPr id="4" name="Chart 4"/>
          <p:cNvPicPr>
            <a:picLocks noChangeArrowheads="1"/>
          </p:cNvPicPr>
          <p:nvPr/>
        </p:nvPicPr>
        <p:blipFill>
          <a:blip r:embed="rId3" cstate="print"/>
          <a:srcRect/>
          <a:stretch>
            <a:fillRect/>
          </a:stretch>
        </p:blipFill>
        <p:spPr bwMode="auto">
          <a:xfrm>
            <a:off x="457200" y="1295400"/>
            <a:ext cx="3429000" cy="2520950"/>
          </a:xfrm>
          <a:prstGeom prst="rect">
            <a:avLst/>
          </a:prstGeom>
          <a:noFill/>
          <a:ln w="9525">
            <a:noFill/>
            <a:miter lim="800000"/>
            <a:headEnd/>
            <a:tailEnd/>
          </a:ln>
        </p:spPr>
      </p:pic>
      <p:pic>
        <p:nvPicPr>
          <p:cNvPr id="5" name="Chart 5"/>
          <p:cNvPicPr>
            <a:picLocks noChangeArrowheads="1"/>
          </p:cNvPicPr>
          <p:nvPr/>
        </p:nvPicPr>
        <p:blipFill>
          <a:blip r:embed="rId4" cstate="print"/>
          <a:srcRect/>
          <a:stretch>
            <a:fillRect/>
          </a:stretch>
        </p:blipFill>
        <p:spPr bwMode="auto">
          <a:xfrm>
            <a:off x="457200" y="3962400"/>
            <a:ext cx="3429000" cy="2362200"/>
          </a:xfrm>
          <a:prstGeom prst="rect">
            <a:avLst/>
          </a:prstGeom>
          <a:noFill/>
          <a:ln w="9525">
            <a:noFill/>
            <a:miter lim="800000"/>
            <a:headEnd/>
            <a:tailEnd/>
          </a:ln>
        </p:spPr>
      </p:pic>
    </p:spTree>
  </p:cSld>
  <p:clrMapOvr>
    <a:masterClrMapping/>
  </p:clrMapOvr>
  <p:transition advTm="35953">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7696200" cy="2971800"/>
          </a:xfrm>
        </p:spPr>
        <p:txBody>
          <a:bodyPr>
            <a:normAutofit/>
          </a:bodyPr>
          <a:lstStyle/>
          <a:p>
            <a:pPr marL="0" indent="0" algn="ctr">
              <a:buNone/>
            </a:pPr>
            <a:r>
              <a:rPr lang="en-US" sz="2400" dirty="0" smtClean="0"/>
              <a:t>The choice in Hospitality for solving the puzzle of guest satisfaction, employee efficiency and accountability.</a:t>
            </a:r>
            <a:endParaRPr lang="en-US" sz="2400" dirty="0"/>
          </a:p>
        </p:txBody>
      </p:sp>
      <p:pic>
        <p:nvPicPr>
          <p:cNvPr id="7" name="Picture 2" descr="\\.psf\Home\Documents\Marketing\SynergyMMS\puzzle-photo.gif"/>
          <p:cNvPicPr>
            <a:picLocks noChangeAspect="1" noChangeArrowheads="1"/>
          </p:cNvPicPr>
          <p:nvPr/>
        </p:nvPicPr>
        <p:blipFill>
          <a:blip r:embed="rId3" cstate="print"/>
          <a:srcRect/>
          <a:stretch>
            <a:fillRect/>
          </a:stretch>
        </p:blipFill>
        <p:spPr bwMode="auto">
          <a:xfrm>
            <a:off x="304800" y="4953000"/>
            <a:ext cx="2119811" cy="1418209"/>
          </a:xfrm>
          <a:prstGeom prst="rect">
            <a:avLst/>
          </a:prstGeom>
          <a:noFill/>
          <a:effectLst>
            <a:outerShdw blurRad="50800" dist="38100" dir="2700000" algn="tl" rotWithShape="0">
              <a:prstClr val="black">
                <a:alpha val="40000"/>
              </a:prstClr>
            </a:outerShdw>
          </a:effectLst>
        </p:spPr>
      </p:pic>
      <p:sp>
        <p:nvSpPr>
          <p:cNvPr id="11" name="TextBox 10"/>
          <p:cNvSpPr txBox="1"/>
          <p:nvPr/>
        </p:nvSpPr>
        <p:spPr>
          <a:xfrm>
            <a:off x="7680297" y="4876800"/>
            <a:ext cx="270344" cy="316397"/>
          </a:xfrm>
          <a:prstGeom prst="rect">
            <a:avLst/>
          </a:prstGeom>
          <a:noFill/>
        </p:spPr>
        <p:txBody>
          <a:bodyPr wrap="square" rtlCol="0">
            <a:spAutoFit/>
          </a:bodyPr>
          <a:lstStyle/>
          <a:p>
            <a:r>
              <a:rPr lang="en-US" sz="2000" b="1" baseline="30000" dirty="0" smtClean="0">
                <a:latin typeface="Eurostile" pitchFamily="34" charset="0"/>
              </a:rPr>
              <a:t>®</a:t>
            </a:r>
            <a:endParaRPr lang="en-US" sz="2000" dirty="0"/>
          </a:p>
        </p:txBody>
      </p:sp>
      <p:sp>
        <p:nvSpPr>
          <p:cNvPr id="9" name="TextBox 8"/>
          <p:cNvSpPr txBox="1"/>
          <p:nvPr/>
        </p:nvSpPr>
        <p:spPr>
          <a:xfrm>
            <a:off x="2070652" y="5867400"/>
            <a:ext cx="6082748" cy="400110"/>
          </a:xfrm>
          <a:prstGeom prst="rect">
            <a:avLst/>
          </a:prstGeom>
          <a:noFill/>
        </p:spPr>
        <p:txBody>
          <a:bodyPr wrap="square" rtlCol="0">
            <a:spAutoFit/>
          </a:bodyPr>
          <a:lstStyle/>
          <a:p>
            <a:r>
              <a:rPr lang="en-US" sz="2000" spc="500" dirty="0" smtClean="0">
                <a:effectLst>
                  <a:outerShdw blurRad="50800" dist="38100" dir="2700000" algn="tl" rotWithShape="0">
                    <a:prstClr val="black">
                      <a:alpha val="40000"/>
                    </a:prstClr>
                  </a:outerShdw>
                </a:effectLst>
                <a:latin typeface="Eurostile" pitchFamily="34" charset="0"/>
              </a:rPr>
              <a:t>Maintenance Management System</a:t>
            </a:r>
            <a:endParaRPr lang="en-US" sz="2000" spc="500" dirty="0">
              <a:effectLst>
                <a:outerShdw blurRad="50800" dist="38100" dir="2700000" algn="tl" rotWithShape="0">
                  <a:prstClr val="black">
                    <a:alpha val="40000"/>
                  </a:prstClr>
                </a:outerShdw>
              </a:effectLst>
              <a:latin typeface="Eurostile" pitchFamily="34" charset="0"/>
            </a:endParaRPr>
          </a:p>
        </p:txBody>
      </p:sp>
      <p:sp>
        <p:nvSpPr>
          <p:cNvPr id="12" name="TextBox 11"/>
          <p:cNvSpPr txBox="1"/>
          <p:nvPr/>
        </p:nvSpPr>
        <p:spPr>
          <a:xfrm>
            <a:off x="1905000" y="4620161"/>
            <a:ext cx="6705600" cy="1323439"/>
          </a:xfrm>
          <a:prstGeom prst="rect">
            <a:avLst/>
          </a:prstGeom>
          <a:noFill/>
        </p:spPr>
        <p:txBody>
          <a:bodyPr wrap="square" rtlCol="0">
            <a:spAutoFit/>
          </a:bodyPr>
          <a:lstStyle/>
          <a:p>
            <a:r>
              <a:rPr lang="en-US" sz="8000" dirty="0" smtClean="0">
                <a:effectLst>
                  <a:outerShdw blurRad="50800" dist="38100" dir="2700000" algn="tl" rotWithShape="0">
                    <a:prstClr val="black">
                      <a:alpha val="40000"/>
                    </a:prstClr>
                  </a:outerShdw>
                </a:effectLst>
                <a:latin typeface="Eurostile" pitchFamily="34" charset="0"/>
              </a:rPr>
              <a:t>Synergy</a:t>
            </a:r>
            <a:r>
              <a:rPr lang="en-US" sz="8000" b="1" dirty="0" smtClean="0">
                <a:solidFill>
                  <a:srgbClr val="0033CC"/>
                </a:solidFill>
                <a:effectLst>
                  <a:outerShdw blurRad="50800" dist="38100" dir="2700000" algn="tl" rotWithShape="0">
                    <a:prstClr val="black">
                      <a:alpha val="40000"/>
                    </a:prstClr>
                  </a:outerShdw>
                </a:effectLst>
                <a:latin typeface="Eurostile" pitchFamily="34" charset="0"/>
              </a:rPr>
              <a:t>MMS</a:t>
            </a:r>
            <a:endParaRPr lang="en-US" sz="8000" b="1" baseline="30000" dirty="0">
              <a:solidFill>
                <a:srgbClr val="0033CC"/>
              </a:solidFill>
              <a:effectLst>
                <a:outerShdw blurRad="50800" dist="38100" dir="2700000" algn="tl" rotWithShape="0">
                  <a:prstClr val="black">
                    <a:alpha val="40000"/>
                  </a:prstClr>
                </a:outerShdw>
              </a:effectLst>
              <a:latin typeface="Eurostile" pitchFamily="34" charset="0"/>
            </a:endParaRPr>
          </a:p>
        </p:txBody>
      </p:sp>
      <p:sp>
        <p:nvSpPr>
          <p:cNvPr id="8" name="TextBox 7"/>
          <p:cNvSpPr txBox="1"/>
          <p:nvPr/>
        </p:nvSpPr>
        <p:spPr>
          <a:xfrm>
            <a:off x="152400" y="4343400"/>
            <a:ext cx="8077200" cy="338554"/>
          </a:xfrm>
          <a:prstGeom prst="rect">
            <a:avLst/>
          </a:prstGeom>
          <a:noFill/>
        </p:spPr>
        <p:txBody>
          <a:bodyPr wrap="square" rtlCol="0">
            <a:spAutoFit/>
          </a:bodyPr>
          <a:lstStyle/>
          <a:p>
            <a:r>
              <a:rPr lang="en-US" sz="1600" dirty="0" smtClean="0">
                <a:solidFill>
                  <a:srgbClr val="96B9F2"/>
                </a:solidFill>
                <a:latin typeface="+mj-lt"/>
              </a:rPr>
              <a:t>Front Desk/PBX                  Management                   Housekeeping                      Engineering </a:t>
            </a:r>
            <a:endParaRPr lang="en-US" sz="1600" dirty="0">
              <a:solidFill>
                <a:srgbClr val="96B9F2"/>
              </a:solidFill>
              <a:latin typeface="+mj-lt"/>
            </a:endParaRPr>
          </a:p>
        </p:txBody>
      </p:sp>
      <p:pic>
        <p:nvPicPr>
          <p:cNvPr id="3074" name="Picture 2" descr="\\psf\Home\Documents\Marketing\SynergyMMS\4 people\4_people_new.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2103320"/>
            <a:ext cx="8305800" cy="21638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70652" y="6305354"/>
            <a:ext cx="5410200" cy="369332"/>
          </a:xfrm>
          <a:prstGeom prst="rect">
            <a:avLst/>
          </a:prstGeom>
          <a:noFill/>
        </p:spPr>
        <p:txBody>
          <a:bodyPr wrap="square" rtlCol="0">
            <a:spAutoFit/>
          </a:bodyPr>
          <a:lstStyle/>
          <a:p>
            <a:pPr algn="ctr"/>
            <a:r>
              <a:rPr lang="en-US" dirty="0" smtClean="0">
                <a:solidFill>
                  <a:schemeClr val="bg1"/>
                </a:solidFill>
              </a:rPr>
              <a:t>Copyright © Systems Associates, Inc. 2012</a:t>
            </a:r>
            <a:endParaRPr lang="en-US" dirty="0">
              <a:solidFill>
                <a:schemeClr val="bg1"/>
              </a:solidFill>
            </a:endParaRPr>
          </a:p>
        </p:txBody>
      </p:sp>
    </p:spTree>
  </p:cSld>
  <p:clrMapOvr>
    <a:masterClrMapping/>
  </p:clrMapOvr>
  <p:transition advTm="17094">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467600" cy="1143000"/>
          </a:xfrm>
        </p:spPr>
        <p:txBody>
          <a:bodyPr>
            <a:normAutofit/>
          </a:bodyPr>
          <a:lstStyle/>
          <a:p>
            <a:r>
              <a:rPr lang="en-US" sz="2800" dirty="0" smtClean="0"/>
              <a:t>Hospitality</a:t>
            </a:r>
            <a:r>
              <a:rPr lang="en-US" sz="3200" dirty="0" smtClean="0"/>
              <a:t> maintenance is like a puzzle.</a:t>
            </a:r>
            <a:endParaRPr lang="en-US" sz="3200" dirty="0"/>
          </a:p>
        </p:txBody>
      </p:sp>
      <p:pic>
        <p:nvPicPr>
          <p:cNvPr id="2050" name="Picture 2" descr="\\.psf\Home\Documents\Marketing\SynergyMMS\puzzle-photo.gif"/>
          <p:cNvPicPr>
            <a:picLocks noChangeAspect="1" noChangeArrowheads="1"/>
          </p:cNvPicPr>
          <p:nvPr/>
        </p:nvPicPr>
        <p:blipFill>
          <a:blip r:embed="rId3" cstate="print"/>
          <a:srcRect/>
          <a:stretch>
            <a:fillRect/>
          </a:stretch>
        </p:blipFill>
        <p:spPr bwMode="auto">
          <a:xfrm>
            <a:off x="1752600" y="1295400"/>
            <a:ext cx="5483475" cy="4114800"/>
          </a:xfrm>
          <a:prstGeom prst="rect">
            <a:avLst/>
          </a:prstGeom>
          <a:noFill/>
        </p:spPr>
      </p:pic>
      <p:sp>
        <p:nvSpPr>
          <p:cNvPr id="4" name="TextBox 3"/>
          <p:cNvSpPr txBox="1"/>
          <p:nvPr/>
        </p:nvSpPr>
        <p:spPr>
          <a:xfrm>
            <a:off x="381000" y="5257800"/>
            <a:ext cx="8001000" cy="954107"/>
          </a:xfrm>
          <a:prstGeom prst="rect">
            <a:avLst/>
          </a:prstGeom>
          <a:noFill/>
        </p:spPr>
        <p:txBody>
          <a:bodyPr wrap="square" rtlCol="0">
            <a:spAutoFit/>
          </a:bodyPr>
          <a:lstStyle/>
          <a:p>
            <a:pPr algn="ctr"/>
            <a:r>
              <a:rPr lang="en-US" sz="2800" dirty="0" smtClean="0">
                <a:latin typeface="+mj-lt"/>
              </a:rPr>
              <a:t>Solving that puzzle is the key to guest satisfaction and loyalty</a:t>
            </a:r>
            <a:r>
              <a:rPr lang="en-US" dirty="0" smtClean="0">
                <a:latin typeface="+mj-lt"/>
              </a:rPr>
              <a:t>.</a:t>
            </a:r>
            <a:endParaRPr lang="en-US" dirty="0">
              <a:latin typeface="+mj-lt"/>
            </a:endParaRPr>
          </a:p>
        </p:txBody>
      </p:sp>
    </p:spTree>
  </p:cSld>
  <p:clrMapOvr>
    <a:masterClrMapping/>
  </p:clrMapOvr>
  <p:transition spd="med" advTm="39875">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554162"/>
          </a:xfrm>
        </p:spPr>
        <p:txBody>
          <a:bodyPr>
            <a:noAutofit/>
          </a:bodyPr>
          <a:lstStyle/>
          <a:p>
            <a:r>
              <a:rPr lang="en-US" sz="2800" dirty="0" smtClean="0"/>
              <a:t>Effective maintenance requires coordination between many departments.</a:t>
            </a:r>
            <a:r>
              <a:rPr lang="en-US" sz="3200" dirty="0" smtClean="0"/>
              <a:t/>
            </a:r>
            <a:br>
              <a:rPr lang="en-US" sz="3200" dirty="0" smtClean="0"/>
            </a:br>
            <a:endParaRPr lang="en-US" sz="3200" dirty="0"/>
          </a:p>
        </p:txBody>
      </p:sp>
      <p:sp>
        <p:nvSpPr>
          <p:cNvPr id="5" name="Rectangle 4"/>
          <p:cNvSpPr/>
          <p:nvPr/>
        </p:nvSpPr>
        <p:spPr>
          <a:xfrm>
            <a:off x="457200" y="5029200"/>
            <a:ext cx="7467600" cy="954107"/>
          </a:xfrm>
          <a:prstGeom prst="rect">
            <a:avLst/>
          </a:prstGeom>
        </p:spPr>
        <p:txBody>
          <a:bodyPr wrap="square">
            <a:spAutoFit/>
          </a:bodyPr>
          <a:lstStyle/>
          <a:p>
            <a:r>
              <a:rPr lang="en-US" sz="2800" dirty="0" smtClean="0">
                <a:latin typeface="+mj-lt"/>
              </a:rPr>
              <a:t>To understand the challenges, you have to know the people involved.</a:t>
            </a:r>
            <a:endParaRPr lang="en-US" sz="2800" dirty="0">
              <a:latin typeface="+mj-lt"/>
            </a:endParaRPr>
          </a:p>
        </p:txBody>
      </p:sp>
      <p:sp>
        <p:nvSpPr>
          <p:cNvPr id="7" name="TextBox 6"/>
          <p:cNvSpPr txBox="1"/>
          <p:nvPr/>
        </p:nvSpPr>
        <p:spPr>
          <a:xfrm>
            <a:off x="152400" y="4267200"/>
            <a:ext cx="1752600" cy="338554"/>
          </a:xfrm>
          <a:prstGeom prst="rect">
            <a:avLst/>
          </a:prstGeom>
          <a:noFill/>
        </p:spPr>
        <p:txBody>
          <a:bodyPr wrap="square" rtlCol="0">
            <a:spAutoFit/>
          </a:bodyPr>
          <a:lstStyle/>
          <a:p>
            <a:pPr algn="ctr"/>
            <a:r>
              <a:rPr lang="en-US" sz="1600" dirty="0" smtClean="0">
                <a:solidFill>
                  <a:srgbClr val="96B9F2"/>
                </a:solidFill>
                <a:latin typeface="+mj-lt"/>
              </a:rPr>
              <a:t>Front Desk/PBX</a:t>
            </a:r>
            <a:endParaRPr lang="en-US" sz="1600" dirty="0">
              <a:solidFill>
                <a:srgbClr val="96B9F2"/>
              </a:solidFill>
              <a:latin typeface="+mj-lt"/>
            </a:endParaRPr>
          </a:p>
        </p:txBody>
      </p:sp>
      <p:sp>
        <p:nvSpPr>
          <p:cNvPr id="8" name="TextBox 7"/>
          <p:cNvSpPr txBox="1"/>
          <p:nvPr/>
        </p:nvSpPr>
        <p:spPr>
          <a:xfrm>
            <a:off x="2286000" y="4267200"/>
            <a:ext cx="1752600" cy="338554"/>
          </a:xfrm>
          <a:prstGeom prst="rect">
            <a:avLst/>
          </a:prstGeom>
          <a:noFill/>
        </p:spPr>
        <p:txBody>
          <a:bodyPr wrap="square" rtlCol="0">
            <a:spAutoFit/>
          </a:bodyPr>
          <a:lstStyle/>
          <a:p>
            <a:pPr algn="ctr"/>
            <a:r>
              <a:rPr lang="en-US" sz="1600" dirty="0" smtClean="0">
                <a:solidFill>
                  <a:srgbClr val="96B9F2"/>
                </a:solidFill>
                <a:latin typeface="+mj-lt"/>
              </a:rPr>
              <a:t>Management</a:t>
            </a:r>
            <a:endParaRPr lang="en-US" sz="1600" dirty="0">
              <a:solidFill>
                <a:srgbClr val="96B9F2"/>
              </a:solidFill>
              <a:latin typeface="+mj-lt"/>
            </a:endParaRPr>
          </a:p>
        </p:txBody>
      </p:sp>
      <p:sp>
        <p:nvSpPr>
          <p:cNvPr id="9" name="TextBox 8"/>
          <p:cNvSpPr txBox="1"/>
          <p:nvPr/>
        </p:nvSpPr>
        <p:spPr>
          <a:xfrm>
            <a:off x="4495800" y="4267200"/>
            <a:ext cx="1524000" cy="338554"/>
          </a:xfrm>
          <a:prstGeom prst="rect">
            <a:avLst/>
          </a:prstGeom>
          <a:noFill/>
        </p:spPr>
        <p:txBody>
          <a:bodyPr wrap="square" rtlCol="0">
            <a:spAutoFit/>
          </a:bodyPr>
          <a:lstStyle/>
          <a:p>
            <a:pPr algn="ctr"/>
            <a:r>
              <a:rPr lang="en-US" sz="1600" dirty="0" smtClean="0">
                <a:solidFill>
                  <a:srgbClr val="96B9F2"/>
                </a:solidFill>
                <a:latin typeface="+mj-lt"/>
              </a:rPr>
              <a:t>Housekeeping</a:t>
            </a:r>
            <a:endParaRPr lang="en-US" sz="1600" dirty="0">
              <a:solidFill>
                <a:srgbClr val="96B9F2"/>
              </a:solidFill>
              <a:latin typeface="+mj-lt"/>
            </a:endParaRPr>
          </a:p>
        </p:txBody>
      </p:sp>
      <p:sp>
        <p:nvSpPr>
          <p:cNvPr id="10" name="TextBox 9"/>
          <p:cNvSpPr txBox="1"/>
          <p:nvPr/>
        </p:nvSpPr>
        <p:spPr>
          <a:xfrm>
            <a:off x="6629400" y="4267200"/>
            <a:ext cx="1524000" cy="338554"/>
          </a:xfrm>
          <a:prstGeom prst="rect">
            <a:avLst/>
          </a:prstGeom>
          <a:noFill/>
        </p:spPr>
        <p:txBody>
          <a:bodyPr wrap="square" rtlCol="0">
            <a:spAutoFit/>
          </a:bodyPr>
          <a:lstStyle/>
          <a:p>
            <a:pPr algn="ctr"/>
            <a:r>
              <a:rPr lang="en-US" sz="1600" dirty="0" smtClean="0">
                <a:solidFill>
                  <a:srgbClr val="96B9F2"/>
                </a:solidFill>
                <a:latin typeface="+mj-lt"/>
              </a:rPr>
              <a:t>Engineering</a:t>
            </a:r>
            <a:endParaRPr lang="en-US" sz="1600" dirty="0">
              <a:solidFill>
                <a:srgbClr val="96B9F2"/>
              </a:solidFill>
              <a:latin typeface="+mj-lt"/>
            </a:endParaRPr>
          </a:p>
        </p:txBody>
      </p:sp>
      <p:pic>
        <p:nvPicPr>
          <p:cNvPr id="1026" name="Picture 2" descr="\\psf\Home\Documents\Marketing\SynergyMMS\4 people\4_people_new.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2" y="2028647"/>
            <a:ext cx="8299938" cy="21623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2475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990600"/>
            <a:ext cx="5181600" cy="1143000"/>
          </a:xfrm>
        </p:spPr>
        <p:txBody>
          <a:bodyPr>
            <a:normAutofit/>
          </a:bodyPr>
          <a:lstStyle/>
          <a:p>
            <a:r>
              <a:rPr lang="en-US" sz="3600" dirty="0" smtClean="0">
                <a:solidFill>
                  <a:srgbClr val="96B9F2"/>
                </a:solidFill>
              </a:rPr>
              <a:t>Front Desk/PBX</a:t>
            </a:r>
            <a:endParaRPr lang="en-US" sz="3600" dirty="0">
              <a:solidFill>
                <a:srgbClr val="96B9F2"/>
              </a:solidFill>
            </a:endParaRPr>
          </a:p>
        </p:txBody>
      </p:sp>
      <p:sp>
        <p:nvSpPr>
          <p:cNvPr id="3" name="Content Placeholder 2"/>
          <p:cNvSpPr>
            <a:spLocks noGrp="1"/>
          </p:cNvSpPr>
          <p:nvPr>
            <p:ph idx="1"/>
          </p:nvPr>
        </p:nvSpPr>
        <p:spPr>
          <a:xfrm>
            <a:off x="457200" y="3124200"/>
            <a:ext cx="7620000" cy="3306763"/>
          </a:xfrm>
        </p:spPr>
        <p:txBody>
          <a:bodyPr>
            <a:normAutofit/>
          </a:bodyPr>
          <a:lstStyle/>
          <a:p>
            <a:pPr>
              <a:buClr>
                <a:schemeClr val="tx2"/>
              </a:buClr>
              <a:buNone/>
            </a:pPr>
            <a:r>
              <a:rPr lang="en-US" sz="2400" u="sng" dirty="0" smtClean="0"/>
              <a:t>Challenges:</a:t>
            </a:r>
          </a:p>
          <a:p>
            <a:pPr>
              <a:buClr>
                <a:srgbClr val="96B9F2"/>
              </a:buClr>
            </a:pPr>
            <a:r>
              <a:rPr lang="en-US" sz="2400" dirty="0" smtClean="0"/>
              <a:t>High call volumes</a:t>
            </a:r>
          </a:p>
          <a:p>
            <a:pPr>
              <a:buClr>
                <a:srgbClr val="96B9F2"/>
              </a:buClr>
            </a:pPr>
            <a:r>
              <a:rPr lang="en-US" sz="2400" dirty="0" smtClean="0"/>
              <a:t>Limited staffing</a:t>
            </a:r>
          </a:p>
          <a:p>
            <a:pPr>
              <a:buClr>
                <a:srgbClr val="96B9F2"/>
              </a:buClr>
            </a:pPr>
            <a:r>
              <a:rPr lang="en-US" sz="2400" dirty="0" smtClean="0"/>
              <a:t>Receive and dispatch calls</a:t>
            </a:r>
          </a:p>
          <a:p>
            <a:pPr>
              <a:buClr>
                <a:srgbClr val="96B9F2"/>
              </a:buClr>
            </a:pPr>
            <a:r>
              <a:rPr lang="en-US" sz="2400" dirty="0" smtClean="0"/>
              <a:t>Must record issues quickly</a:t>
            </a:r>
          </a:p>
          <a:p>
            <a:pPr>
              <a:buClr>
                <a:srgbClr val="96B9F2"/>
              </a:buClr>
            </a:pPr>
            <a:r>
              <a:rPr lang="en-US" sz="2400" dirty="0" smtClean="0"/>
              <a:t>Do not have Engineering background</a:t>
            </a:r>
            <a:endParaRPr lang="en-US" sz="2400" dirty="0"/>
          </a:p>
        </p:txBody>
      </p:sp>
      <p:pic>
        <p:nvPicPr>
          <p:cNvPr id="5122" name="Picture 2" descr="\\.psf\Home\Documents\Marketing\SynergyMMS\front_desk.jpg"/>
          <p:cNvPicPr>
            <a:picLocks noChangeAspect="1" noChangeArrowheads="1"/>
          </p:cNvPicPr>
          <p:nvPr/>
        </p:nvPicPr>
        <p:blipFill>
          <a:blip r:embed="rId3" cstate="print"/>
          <a:srcRect/>
          <a:stretch>
            <a:fillRect/>
          </a:stretch>
        </p:blipFill>
        <p:spPr bwMode="auto">
          <a:xfrm>
            <a:off x="457200" y="304800"/>
            <a:ext cx="2089404" cy="2444292"/>
          </a:xfrm>
          <a:prstGeom prst="rect">
            <a:avLst/>
          </a:prstGeom>
          <a:noFill/>
        </p:spPr>
      </p:pic>
    </p:spTree>
  </p:cSld>
  <p:clrMapOvr>
    <a:masterClrMapping/>
  </p:clrMapOvr>
  <p:transition advTm="1211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990600"/>
            <a:ext cx="5181600" cy="1143000"/>
          </a:xfrm>
        </p:spPr>
        <p:txBody>
          <a:bodyPr>
            <a:normAutofit/>
          </a:bodyPr>
          <a:lstStyle/>
          <a:p>
            <a:r>
              <a:rPr lang="en-US" sz="3600" dirty="0" smtClean="0">
                <a:solidFill>
                  <a:srgbClr val="96B9F2"/>
                </a:solidFill>
              </a:rPr>
              <a:t>Management</a:t>
            </a:r>
            <a:endParaRPr lang="en-US" sz="3600" dirty="0">
              <a:solidFill>
                <a:srgbClr val="96B9F2"/>
              </a:solidFill>
            </a:endParaRPr>
          </a:p>
        </p:txBody>
      </p:sp>
      <p:sp>
        <p:nvSpPr>
          <p:cNvPr id="3" name="Content Placeholder 2"/>
          <p:cNvSpPr>
            <a:spLocks noGrp="1"/>
          </p:cNvSpPr>
          <p:nvPr>
            <p:ph idx="1"/>
          </p:nvPr>
        </p:nvSpPr>
        <p:spPr>
          <a:xfrm>
            <a:off x="457200" y="3124200"/>
            <a:ext cx="7620000" cy="3306763"/>
          </a:xfrm>
        </p:spPr>
        <p:txBody>
          <a:bodyPr>
            <a:normAutofit/>
          </a:bodyPr>
          <a:lstStyle/>
          <a:p>
            <a:pPr>
              <a:buNone/>
            </a:pPr>
            <a:r>
              <a:rPr lang="en-US" sz="2400" u="sng" dirty="0" smtClean="0"/>
              <a:t>Challenges:</a:t>
            </a:r>
          </a:p>
          <a:p>
            <a:pPr>
              <a:buClr>
                <a:srgbClr val="96B9F2"/>
              </a:buClr>
            </a:pPr>
            <a:r>
              <a:rPr lang="en-US" sz="2400" dirty="0" smtClean="0"/>
              <a:t>Coordinate multiple departments</a:t>
            </a:r>
          </a:p>
          <a:p>
            <a:pPr>
              <a:buClr>
                <a:srgbClr val="96B9F2"/>
              </a:buClr>
            </a:pPr>
            <a:r>
              <a:rPr lang="en-US" sz="2400" dirty="0" smtClean="0"/>
              <a:t>Justify staffing/budgets</a:t>
            </a:r>
          </a:p>
          <a:p>
            <a:pPr>
              <a:buClr>
                <a:srgbClr val="96B9F2"/>
              </a:buClr>
            </a:pPr>
            <a:r>
              <a:rPr lang="en-US" sz="2400" dirty="0" smtClean="0"/>
              <a:t>Need real-time status</a:t>
            </a:r>
          </a:p>
          <a:p>
            <a:pPr>
              <a:buClr>
                <a:srgbClr val="96B9F2"/>
              </a:buClr>
            </a:pPr>
            <a:r>
              <a:rPr lang="en-US" sz="2400" dirty="0" smtClean="0"/>
              <a:t>Guest follow up</a:t>
            </a:r>
          </a:p>
          <a:p>
            <a:pPr>
              <a:buClr>
                <a:srgbClr val="96B9F2"/>
              </a:buClr>
            </a:pPr>
            <a:r>
              <a:rPr lang="en-US" sz="2400" dirty="0" smtClean="0"/>
              <a:t>Data mining/trend analysis</a:t>
            </a:r>
            <a:endParaRPr lang="en-US" sz="2400" dirty="0"/>
          </a:p>
        </p:txBody>
      </p:sp>
      <p:pic>
        <p:nvPicPr>
          <p:cNvPr id="6146" name="Picture 2" descr="\\.psf\Home\Documents\Marketing\SynergyMMS\mgmnt.jpg"/>
          <p:cNvPicPr>
            <a:picLocks noChangeAspect="1" noChangeArrowheads="1"/>
          </p:cNvPicPr>
          <p:nvPr/>
        </p:nvPicPr>
        <p:blipFill>
          <a:blip r:embed="rId3" cstate="print"/>
          <a:srcRect/>
          <a:stretch>
            <a:fillRect/>
          </a:stretch>
        </p:blipFill>
        <p:spPr bwMode="auto">
          <a:xfrm>
            <a:off x="457200" y="304800"/>
            <a:ext cx="2057400" cy="2406852"/>
          </a:xfrm>
          <a:prstGeom prst="rect">
            <a:avLst/>
          </a:prstGeom>
          <a:noFill/>
        </p:spPr>
      </p:pic>
    </p:spTree>
  </p:cSld>
  <p:clrMapOvr>
    <a:masterClrMapping/>
  </p:clrMapOvr>
  <p:transition advTm="11234">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990600"/>
            <a:ext cx="5181600" cy="1143000"/>
          </a:xfrm>
        </p:spPr>
        <p:txBody>
          <a:bodyPr>
            <a:normAutofit/>
          </a:bodyPr>
          <a:lstStyle/>
          <a:p>
            <a:r>
              <a:rPr lang="en-US" sz="3600" dirty="0" smtClean="0">
                <a:solidFill>
                  <a:srgbClr val="96B9F2"/>
                </a:solidFill>
              </a:rPr>
              <a:t>Housekeeping</a:t>
            </a:r>
            <a:endParaRPr lang="en-US" sz="3600" dirty="0">
              <a:solidFill>
                <a:srgbClr val="96B9F2"/>
              </a:solidFill>
            </a:endParaRPr>
          </a:p>
        </p:txBody>
      </p:sp>
      <p:sp>
        <p:nvSpPr>
          <p:cNvPr id="3" name="Content Placeholder 2"/>
          <p:cNvSpPr>
            <a:spLocks noGrp="1"/>
          </p:cNvSpPr>
          <p:nvPr>
            <p:ph idx="1"/>
          </p:nvPr>
        </p:nvSpPr>
        <p:spPr>
          <a:xfrm>
            <a:off x="457200" y="3124200"/>
            <a:ext cx="7620000" cy="3306763"/>
          </a:xfrm>
        </p:spPr>
        <p:txBody>
          <a:bodyPr>
            <a:normAutofit/>
          </a:bodyPr>
          <a:lstStyle/>
          <a:p>
            <a:pPr>
              <a:buNone/>
            </a:pPr>
            <a:r>
              <a:rPr lang="en-US" sz="2400" u="sng" dirty="0" smtClean="0"/>
              <a:t>Challenges:</a:t>
            </a:r>
          </a:p>
          <a:p>
            <a:pPr>
              <a:buClr>
                <a:srgbClr val="96B9F2"/>
              </a:buClr>
            </a:pPr>
            <a:r>
              <a:rPr lang="en-US" sz="2400" dirty="0" smtClean="0"/>
              <a:t>Primary eyes and ears</a:t>
            </a:r>
          </a:p>
          <a:p>
            <a:pPr>
              <a:buClr>
                <a:srgbClr val="96B9F2"/>
              </a:buClr>
            </a:pPr>
            <a:r>
              <a:rPr lang="en-US" sz="2400" dirty="0" smtClean="0"/>
              <a:t>Technically challenged (not Engineers) </a:t>
            </a:r>
          </a:p>
          <a:p>
            <a:pPr>
              <a:buClr>
                <a:srgbClr val="96B9F2"/>
              </a:buClr>
            </a:pPr>
            <a:r>
              <a:rPr lang="en-US" sz="2400" dirty="0" smtClean="0"/>
              <a:t>No access to computers</a:t>
            </a:r>
          </a:p>
          <a:p>
            <a:pPr>
              <a:buClr>
                <a:srgbClr val="96B9F2"/>
              </a:buClr>
            </a:pPr>
            <a:r>
              <a:rPr lang="en-US" sz="2400" dirty="0" smtClean="0"/>
              <a:t>Language barriers</a:t>
            </a:r>
          </a:p>
          <a:p>
            <a:pPr>
              <a:buNone/>
            </a:pPr>
            <a:endParaRPr lang="en-US" sz="2400" dirty="0" smtClean="0"/>
          </a:p>
        </p:txBody>
      </p:sp>
      <p:pic>
        <p:nvPicPr>
          <p:cNvPr id="7170" name="Picture 2" descr="\\.psf\Home\Documents\Marketing\SynergyMMS\hskp.jpg"/>
          <p:cNvPicPr>
            <a:picLocks noChangeAspect="1" noChangeArrowheads="1"/>
          </p:cNvPicPr>
          <p:nvPr/>
        </p:nvPicPr>
        <p:blipFill>
          <a:blip r:embed="rId3" cstate="print"/>
          <a:srcRect/>
          <a:stretch>
            <a:fillRect/>
          </a:stretch>
        </p:blipFill>
        <p:spPr bwMode="auto">
          <a:xfrm>
            <a:off x="415435" y="304800"/>
            <a:ext cx="2086973" cy="2441448"/>
          </a:xfrm>
          <a:prstGeom prst="rect">
            <a:avLst/>
          </a:prstGeom>
          <a:noFill/>
        </p:spPr>
      </p:pic>
    </p:spTree>
  </p:cSld>
  <p:clrMapOvr>
    <a:masterClrMapping/>
  </p:clrMapOvr>
  <p:transition advTm="1675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990600"/>
            <a:ext cx="5181600" cy="1143000"/>
          </a:xfrm>
        </p:spPr>
        <p:txBody>
          <a:bodyPr>
            <a:normAutofit/>
          </a:bodyPr>
          <a:lstStyle/>
          <a:p>
            <a:r>
              <a:rPr lang="en-US" sz="3600" dirty="0" smtClean="0">
                <a:solidFill>
                  <a:srgbClr val="96B9F2"/>
                </a:solidFill>
              </a:rPr>
              <a:t>Engineering</a:t>
            </a:r>
            <a:endParaRPr lang="en-US" sz="3600" dirty="0">
              <a:solidFill>
                <a:srgbClr val="96B9F2"/>
              </a:solidFill>
            </a:endParaRPr>
          </a:p>
        </p:txBody>
      </p:sp>
      <p:sp>
        <p:nvSpPr>
          <p:cNvPr id="3" name="Content Placeholder 2"/>
          <p:cNvSpPr>
            <a:spLocks noGrp="1"/>
          </p:cNvSpPr>
          <p:nvPr>
            <p:ph idx="1"/>
          </p:nvPr>
        </p:nvSpPr>
        <p:spPr>
          <a:xfrm>
            <a:off x="457200" y="3124200"/>
            <a:ext cx="7620000" cy="3306763"/>
          </a:xfrm>
        </p:spPr>
        <p:txBody>
          <a:bodyPr>
            <a:normAutofit/>
          </a:bodyPr>
          <a:lstStyle/>
          <a:p>
            <a:pPr>
              <a:buNone/>
            </a:pPr>
            <a:r>
              <a:rPr lang="en-US" sz="2400" u="sng" dirty="0" smtClean="0"/>
              <a:t>Challenges:</a:t>
            </a:r>
          </a:p>
          <a:p>
            <a:pPr>
              <a:buClr>
                <a:srgbClr val="96B9F2"/>
              </a:buClr>
            </a:pPr>
            <a:r>
              <a:rPr lang="en-US" sz="2400" dirty="0" smtClean="0"/>
              <a:t>Limited staffing</a:t>
            </a:r>
          </a:p>
          <a:p>
            <a:pPr>
              <a:buClr>
                <a:srgbClr val="96B9F2"/>
              </a:buClr>
            </a:pPr>
            <a:r>
              <a:rPr lang="en-US" sz="2400" dirty="0" smtClean="0"/>
              <a:t>Mobile </a:t>
            </a:r>
          </a:p>
          <a:p>
            <a:pPr>
              <a:buClr>
                <a:srgbClr val="96B9F2"/>
              </a:buClr>
            </a:pPr>
            <a:r>
              <a:rPr lang="en-US" sz="2400" dirty="0" smtClean="0"/>
              <a:t>Delays in receiving work</a:t>
            </a:r>
          </a:p>
          <a:p>
            <a:pPr>
              <a:buClr>
                <a:srgbClr val="96B9F2"/>
              </a:buClr>
            </a:pPr>
            <a:r>
              <a:rPr lang="en-US" sz="2400" dirty="0" smtClean="0"/>
              <a:t>Occupancy limits access</a:t>
            </a:r>
          </a:p>
          <a:p>
            <a:pPr>
              <a:buNone/>
            </a:pPr>
            <a:endParaRPr lang="en-US" sz="2400" dirty="0" smtClean="0"/>
          </a:p>
        </p:txBody>
      </p:sp>
      <p:pic>
        <p:nvPicPr>
          <p:cNvPr id="2050" name="Picture 2" descr="\\psf\Home\Documents\Marketing\SynergyMMS\4 people\4_people_new.gif"/>
          <p:cNvPicPr>
            <a:picLocks noChangeAspect="1" noChangeArrowheads="1"/>
          </p:cNvPicPr>
          <p:nvPr/>
        </p:nvPicPr>
        <p:blipFill rotWithShape="1">
          <a:blip r:embed="rId3">
            <a:extLst>
              <a:ext uri="{28A0092B-C50C-407E-A947-70E740481C1C}">
                <a14:useLocalDpi xmlns:a14="http://schemas.microsoft.com/office/drawing/2010/main" val="0"/>
              </a:ext>
            </a:extLst>
          </a:blip>
          <a:srcRect l="76795"/>
          <a:stretch/>
        </p:blipFill>
        <p:spPr bwMode="auto">
          <a:xfrm>
            <a:off x="240323" y="228600"/>
            <a:ext cx="2426677" cy="27244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6875">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Summary of department challenges:</a:t>
            </a:r>
            <a:endParaRPr lang="en-US" sz="2800" dirty="0"/>
          </a:p>
        </p:txBody>
      </p:sp>
      <p:sp>
        <p:nvSpPr>
          <p:cNvPr id="3" name="Content Placeholder 2"/>
          <p:cNvSpPr>
            <a:spLocks noGrp="1"/>
          </p:cNvSpPr>
          <p:nvPr>
            <p:ph idx="1"/>
          </p:nvPr>
        </p:nvSpPr>
        <p:spPr/>
        <p:txBody>
          <a:bodyPr>
            <a:normAutofit/>
          </a:bodyPr>
          <a:lstStyle/>
          <a:p>
            <a:pPr>
              <a:buClr>
                <a:srgbClr val="96B9F2"/>
              </a:buClr>
            </a:pPr>
            <a:r>
              <a:rPr lang="en-US" sz="2400" dirty="0" smtClean="0"/>
              <a:t>Front Desk doesn’t have time</a:t>
            </a:r>
          </a:p>
          <a:p>
            <a:pPr>
              <a:buClr>
                <a:srgbClr val="96B9F2"/>
              </a:buClr>
            </a:pPr>
            <a:r>
              <a:rPr lang="en-US" sz="2400" dirty="0" smtClean="0"/>
              <a:t>Housekeepers may not speak English as a </a:t>
            </a:r>
            <a:r>
              <a:rPr lang="en-US" sz="2400" smtClean="0"/>
              <a:t>first language or </a:t>
            </a:r>
            <a:r>
              <a:rPr lang="en-US" sz="2400" dirty="0" smtClean="0"/>
              <a:t>use computers</a:t>
            </a:r>
          </a:p>
          <a:p>
            <a:pPr>
              <a:buClr>
                <a:srgbClr val="96B9F2"/>
              </a:buClr>
            </a:pPr>
            <a:r>
              <a:rPr lang="en-US" sz="2400" dirty="0" smtClean="0"/>
              <a:t>Engineers are never at their desk</a:t>
            </a:r>
          </a:p>
          <a:p>
            <a:pPr>
              <a:buClr>
                <a:srgbClr val="96B9F2"/>
              </a:buClr>
            </a:pPr>
            <a:r>
              <a:rPr lang="en-US" sz="2400" dirty="0" smtClean="0"/>
              <a:t>Management needs information NOW!</a:t>
            </a:r>
          </a:p>
          <a:p>
            <a:endParaRPr lang="en-US" sz="2400" dirty="0" smtClean="0"/>
          </a:p>
          <a:p>
            <a:endParaRPr lang="en-US" sz="2400" dirty="0" smtClean="0"/>
          </a:p>
          <a:p>
            <a:pPr>
              <a:buNone/>
            </a:pPr>
            <a:r>
              <a:rPr lang="en-US" sz="2400" dirty="0" smtClean="0"/>
              <a:t>Does that sound about right?</a:t>
            </a:r>
            <a:endParaRPr lang="en-US" sz="2400" dirty="0"/>
          </a:p>
        </p:txBody>
      </p:sp>
    </p:spTree>
  </p:cSld>
  <p:clrMapOvr>
    <a:masterClrMapping/>
  </p:clrMapOvr>
  <p:transition advTm="13516">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Synergy</a:t>
            </a:r>
            <a:r>
              <a:rPr lang="en-US" sz="3200" b="1" dirty="0" smtClean="0">
                <a:solidFill>
                  <a:srgbClr val="0033CC"/>
                </a:solidFill>
              </a:rPr>
              <a:t>MMS</a:t>
            </a:r>
            <a:r>
              <a:rPr lang="en-US" sz="3200" dirty="0" smtClean="0"/>
              <a:t> facilitates workflow</a:t>
            </a:r>
            <a:endParaRPr lang="en-US" sz="3200" dirty="0"/>
          </a:p>
        </p:txBody>
      </p:sp>
      <p:sp>
        <p:nvSpPr>
          <p:cNvPr id="3" name="Content Placeholder 2"/>
          <p:cNvSpPr>
            <a:spLocks noGrp="1"/>
          </p:cNvSpPr>
          <p:nvPr>
            <p:ph idx="1"/>
          </p:nvPr>
        </p:nvSpPr>
        <p:spPr/>
        <p:txBody>
          <a:bodyPr>
            <a:normAutofit/>
          </a:bodyPr>
          <a:lstStyle/>
          <a:p>
            <a:pPr>
              <a:buClr>
                <a:srgbClr val="96B9F2"/>
              </a:buClr>
            </a:pPr>
            <a:r>
              <a:rPr lang="en-US" sz="2400" dirty="0" smtClean="0"/>
              <a:t>Fast &amp; easy data entry</a:t>
            </a:r>
          </a:p>
          <a:p>
            <a:pPr>
              <a:buClr>
                <a:srgbClr val="96B9F2"/>
              </a:buClr>
            </a:pPr>
            <a:r>
              <a:rPr lang="en-US" sz="2400" dirty="0" smtClean="0"/>
              <a:t>Immediate distribution</a:t>
            </a:r>
          </a:p>
          <a:p>
            <a:pPr>
              <a:buClr>
                <a:srgbClr val="96B9F2"/>
              </a:buClr>
            </a:pPr>
            <a:r>
              <a:rPr lang="en-US" sz="2400" dirty="0" smtClean="0"/>
              <a:t>Real-time status visibility</a:t>
            </a:r>
          </a:p>
          <a:p>
            <a:pPr>
              <a:buClr>
                <a:srgbClr val="96B9F2"/>
              </a:buClr>
            </a:pPr>
            <a:r>
              <a:rPr lang="en-US" sz="2400" dirty="0" smtClean="0"/>
              <a:t>Automatic dispatching</a:t>
            </a:r>
          </a:p>
          <a:p>
            <a:pPr>
              <a:buClr>
                <a:srgbClr val="96B9F2"/>
              </a:buClr>
            </a:pPr>
            <a:r>
              <a:rPr lang="en-US" sz="2400" dirty="0" smtClean="0"/>
              <a:t>Multilingual interface</a:t>
            </a:r>
          </a:p>
          <a:p>
            <a:pPr>
              <a:buClr>
                <a:srgbClr val="96B9F2"/>
              </a:buClr>
            </a:pPr>
            <a:r>
              <a:rPr lang="en-US" sz="2400" dirty="0" smtClean="0"/>
              <a:t>Load balancing</a:t>
            </a:r>
          </a:p>
          <a:p>
            <a:pPr>
              <a:buClr>
                <a:srgbClr val="96B9F2"/>
              </a:buClr>
            </a:pPr>
            <a:r>
              <a:rPr lang="en-US" sz="2400" dirty="0" smtClean="0"/>
              <a:t>Unlimited users</a:t>
            </a:r>
          </a:p>
          <a:p>
            <a:pPr>
              <a:buClr>
                <a:srgbClr val="96B9F2"/>
              </a:buClr>
            </a:pPr>
            <a:r>
              <a:rPr lang="en-US" sz="2400" dirty="0" smtClean="0"/>
              <a:t>Enterprise support</a:t>
            </a:r>
          </a:p>
          <a:p>
            <a:pPr>
              <a:buNone/>
            </a:pPr>
            <a:endParaRPr lang="en-US" sz="2400" dirty="0" smtClean="0"/>
          </a:p>
        </p:txBody>
      </p:sp>
      <p:pic>
        <p:nvPicPr>
          <p:cNvPr id="9218" name="Picture 2" descr="\\.psf\Home\Documents\Marketing\SynergyMMS\distribution2.gif"/>
          <p:cNvPicPr>
            <a:picLocks noChangeAspect="1" noChangeArrowheads="1"/>
          </p:cNvPicPr>
          <p:nvPr/>
        </p:nvPicPr>
        <p:blipFill>
          <a:blip r:embed="rId3" cstate="print"/>
          <a:srcRect/>
          <a:stretch>
            <a:fillRect/>
          </a:stretch>
        </p:blipFill>
        <p:spPr bwMode="auto">
          <a:xfrm>
            <a:off x="4038600" y="1600200"/>
            <a:ext cx="4457700" cy="3714750"/>
          </a:xfrm>
          <a:prstGeom prst="rect">
            <a:avLst/>
          </a:prstGeom>
          <a:ln>
            <a:noFill/>
          </a:ln>
          <a:effectLst>
            <a:outerShdw blurRad="292100" dist="139700" dir="2700000" algn="tl" rotWithShape="0">
              <a:srgbClr val="333333">
                <a:alpha val="65000"/>
              </a:srgbClr>
            </a:outerShdw>
          </a:effectLst>
        </p:spPr>
      </p:pic>
      <p:pic>
        <p:nvPicPr>
          <p:cNvPr id="5" name="Picture 2" descr="\\.psf\Home\Documents\Marketing\SynergyMMS\puzzle-photo.gif"/>
          <p:cNvPicPr>
            <a:picLocks noChangeAspect="1" noChangeArrowheads="1"/>
          </p:cNvPicPr>
          <p:nvPr/>
        </p:nvPicPr>
        <p:blipFill>
          <a:blip r:embed="rId4" cstate="print"/>
          <a:srcRect/>
          <a:stretch>
            <a:fillRect/>
          </a:stretch>
        </p:blipFill>
        <p:spPr bwMode="auto">
          <a:xfrm>
            <a:off x="5562600" y="2590800"/>
            <a:ext cx="1676400" cy="1257970"/>
          </a:xfrm>
          <a:prstGeom prst="rect">
            <a:avLst/>
          </a:prstGeom>
          <a:noFill/>
        </p:spPr>
      </p:pic>
    </p:spTree>
  </p:cSld>
  <p:clrMapOvr>
    <a:masterClrMapping/>
  </p:clrMapOvr>
  <p:transition advTm="28922">
    <p:fade/>
  </p:transition>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998</TotalTime>
  <Words>1172</Words>
  <Application>Microsoft Office PowerPoint</Application>
  <PresentationFormat>On-screen Show (4:3)</PresentationFormat>
  <Paragraphs>111</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Technic</vt:lpstr>
      <vt:lpstr>Solving the Puzzle of Maintenance in Hospitality</vt:lpstr>
      <vt:lpstr>Hospitality maintenance is like a puzzle.</vt:lpstr>
      <vt:lpstr>Effective maintenance requires coordination between many departments. </vt:lpstr>
      <vt:lpstr>Front Desk/PBX</vt:lpstr>
      <vt:lpstr>Management</vt:lpstr>
      <vt:lpstr>Housekeeping</vt:lpstr>
      <vt:lpstr>Engineering</vt:lpstr>
      <vt:lpstr>Summary of department challenges:</vt:lpstr>
      <vt:lpstr>SynergyMMS facilitates workflow</vt:lpstr>
      <vt:lpstr>SynergyMMS offers a complete suite of helpful and intuitive tools</vt:lpstr>
      <vt:lpstr>Why SynergyMMS?</vt:lpstr>
      <vt:lpstr>SynergyMMS delivers results</vt:lpstr>
      <vt:lpstr>PowerPoint Presentation</vt:lpstr>
    </vt:vector>
  </TitlesOfParts>
  <Company>SAI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Clark</dc:creator>
  <cp:lastModifiedBy>John Clark</cp:lastModifiedBy>
  <cp:revision>76</cp:revision>
  <dcterms:created xsi:type="dcterms:W3CDTF">2010-04-23T15:45:35Z</dcterms:created>
  <dcterms:modified xsi:type="dcterms:W3CDTF">2012-05-17T17:22:42Z</dcterms:modified>
</cp:coreProperties>
</file>